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handoutMasterIdLst>
    <p:handoutMasterId r:id="rId16"/>
  </p:handoutMasterIdLst>
  <p:sldIdLst>
    <p:sldId id="256" r:id="rId2"/>
    <p:sldId id="257" r:id="rId3"/>
    <p:sldId id="260" r:id="rId4"/>
    <p:sldId id="259" r:id="rId5"/>
    <p:sldId id="262" r:id="rId6"/>
    <p:sldId id="263" r:id="rId7"/>
    <p:sldId id="265" r:id="rId8"/>
    <p:sldId id="268" r:id="rId9"/>
    <p:sldId id="264" r:id="rId10"/>
    <p:sldId id="271" r:id="rId11"/>
    <p:sldId id="269" r:id="rId12"/>
    <p:sldId id="258" r:id="rId13"/>
    <p:sldId id="261" r:id="rId14"/>
    <p:sldId id="27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3" autoAdjust="0"/>
    <p:restoredTop sz="94671" autoAdjust="0"/>
  </p:normalViewPr>
  <p:slideViewPr>
    <p:cSldViewPr>
      <p:cViewPr varScale="1">
        <p:scale>
          <a:sx n="62" d="100"/>
          <a:sy n="62" d="100"/>
        </p:scale>
        <p:origin x="15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93EAA-8E34-4364-BF83-E000902A8E18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68C7C-B223-4CA9-84EB-7B6B320048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627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F9D00A-9323-47CB-BBEF-6E959D95E3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54E8A1-730A-405F-A5BC-07C702DC64F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5196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D00A-9323-47CB-BBEF-6E959D95E3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E8A1-730A-405F-A5BC-07C702DC6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8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D00A-9323-47CB-BBEF-6E959D95E3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E8A1-730A-405F-A5BC-07C702DC6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2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D00A-9323-47CB-BBEF-6E959D95E3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E8A1-730A-405F-A5BC-07C702DC6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F9D00A-9323-47CB-BBEF-6E959D95E3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54E8A1-730A-405F-A5BC-07C702DC64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6989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D00A-9323-47CB-BBEF-6E959D95E3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E8A1-730A-405F-A5BC-07C702DC6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62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D00A-9323-47CB-BBEF-6E959D95E3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E8A1-730A-405F-A5BC-07C702DC6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9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D00A-9323-47CB-BBEF-6E959D95E3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E8A1-730A-405F-A5BC-07C702DC6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D00A-9323-47CB-BBEF-6E959D95E3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E8A1-730A-405F-A5BC-07C702DC6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0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F9D00A-9323-47CB-BBEF-6E959D95E3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54E8A1-730A-405F-A5BC-07C702DC64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3326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F9D00A-9323-47CB-BBEF-6E959D95E3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54E8A1-730A-405F-A5BC-07C702DC64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250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9F9D00A-9323-47CB-BBEF-6E959D95E3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E954E8A1-730A-405F-A5BC-07C702DC64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515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cid:image001.jpg@01CD77B0.06B6B8C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Description: C:\Users\priceaf\AppData\Local\Microsoft\Windows\Temporary Internet Files\Content.Outlook\X7TRVCMF\Cambridge-HS-color-crest5 (3).jpg"/>
          <p:cNvPicPr/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1000"/>
                    </a14:imgEffect>
                    <a14:imgEffect>
                      <a14:brightnessContrast bright="-1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394"/>
            <a:ext cx="1600200" cy="157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vilgenis.fr/images/bandeau-anime.gif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07"/>
          <a:stretch/>
        </p:blipFill>
        <p:spPr bwMode="auto">
          <a:xfrm>
            <a:off x="990600" y="4040431"/>
            <a:ext cx="2438400" cy="1506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2999"/>
            <a:ext cx="7772400" cy="245745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Cambria" pitchFamily="18" charset="0"/>
              </a:rPr>
            </a:br>
            <a:r>
              <a:rPr lang="en-US" sz="5300" b="1" dirty="0">
                <a:latin typeface="Cambria" pitchFamily="18" charset="0"/>
              </a:rPr>
              <a:t>Eighth Annual French Exchange Program</a:t>
            </a:r>
            <a:br>
              <a:rPr lang="en-US" sz="5300" b="1" dirty="0">
                <a:latin typeface="Cambria" pitchFamily="18" charset="0"/>
              </a:rPr>
            </a:br>
            <a:r>
              <a:rPr lang="en-US" sz="5300" b="1" dirty="0">
                <a:latin typeface="Cambria" pitchFamily="18" charset="0"/>
              </a:rPr>
              <a:t>2022-2023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24863"/>
            <a:ext cx="7753350" cy="2113937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Cambridge High School, Milton, GA</a:t>
            </a:r>
          </a:p>
          <a:p>
            <a:r>
              <a:rPr lang="en-US" sz="3900" b="1" dirty="0" err="1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Lycée</a:t>
            </a:r>
            <a:r>
              <a:rPr lang="en-US" sz="3900" b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900" b="1" dirty="0" err="1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Vilgénis</a:t>
            </a:r>
            <a:r>
              <a:rPr lang="en-US" sz="3900" b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, Massy, France</a:t>
            </a:r>
          </a:p>
        </p:txBody>
      </p:sp>
    </p:spTree>
    <p:extLst>
      <p:ext uri="{BB962C8B-B14F-4D97-AF65-F5344CB8AC3E}">
        <p14:creationId xmlns:p14="http://schemas.microsoft.com/office/powerpoint/2010/main" val="207024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D6DA-996C-4B6B-B05C-32C3B940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About Terre des </a:t>
            </a:r>
            <a:r>
              <a:rPr lang="en-US" b="1" dirty="0" err="1">
                <a:latin typeface="Cambria" panose="02040503050406030204" pitchFamily="18" charset="0"/>
              </a:rPr>
              <a:t>langues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9FF8-DF4E-4868-BF5A-BE9FB3F7A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752600"/>
            <a:ext cx="72009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French company knows France</a:t>
            </a:r>
          </a:p>
          <a:p>
            <a:r>
              <a:rPr lang="en-US" sz="3200" b="1" dirty="0">
                <a:latin typeface="Cambria" panose="02040503050406030204" pitchFamily="18" charset="0"/>
              </a:rPr>
              <a:t>85% of staff are teachers/ former teachers</a:t>
            </a:r>
          </a:p>
          <a:p>
            <a:r>
              <a:rPr lang="en-US" sz="3200" b="1" dirty="0">
                <a:latin typeface="Cambria" panose="02040503050406030204" pitchFamily="18" charset="0"/>
              </a:rPr>
              <a:t>Prices in euros (more affordable)</a:t>
            </a:r>
          </a:p>
          <a:p>
            <a:r>
              <a:rPr lang="en-US" sz="3200" b="1" dirty="0">
                <a:latin typeface="Cambria" panose="02040503050406030204" pitchFamily="18" charset="0"/>
              </a:rPr>
              <a:t>Pay online via credit card</a:t>
            </a:r>
          </a:p>
          <a:p>
            <a:r>
              <a:rPr lang="en-US" sz="3200" b="1" dirty="0">
                <a:latin typeface="Cambria" panose="02040503050406030204" pitchFamily="18" charset="0"/>
              </a:rPr>
              <a:t>Support if needed</a:t>
            </a:r>
          </a:p>
          <a:p>
            <a:r>
              <a:rPr lang="en-US" sz="3200" b="1" dirty="0">
                <a:latin typeface="Cambria" panose="02040503050406030204" pitchFamily="18" charset="0"/>
              </a:rPr>
              <a:t>Organize many types of trips/ exchanges</a:t>
            </a:r>
          </a:p>
          <a:p>
            <a:pPr marL="0" indent="0">
              <a:buNone/>
            </a:pPr>
            <a:r>
              <a:rPr lang="en-US" sz="2200" b="1" dirty="0">
                <a:latin typeface="Cambria" panose="02040503050406030204" pitchFamily="18" charset="0"/>
              </a:rPr>
              <a:t>http://www.terredeslangues.com/pages/index.php</a:t>
            </a:r>
          </a:p>
        </p:txBody>
      </p:sp>
    </p:spTree>
    <p:extLst>
      <p:ext uri="{BB962C8B-B14F-4D97-AF65-F5344CB8AC3E}">
        <p14:creationId xmlns:p14="http://schemas.microsoft.com/office/powerpoint/2010/main" val="226017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33400"/>
            <a:ext cx="7200900" cy="1485900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How do I sign up to go??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25" y="1449372"/>
            <a:ext cx="5235164" cy="508127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Now:  Fill in the Google Form Application; start getting passport</a:t>
            </a:r>
          </a:p>
          <a:p>
            <a:r>
              <a:rPr lang="en-US" sz="2800" dirty="0">
                <a:latin typeface="Cambria" panose="02040503050406030204" pitchFamily="18" charset="0"/>
              </a:rPr>
              <a:t>Pick up the short answer portion of application and take it home to complete</a:t>
            </a:r>
          </a:p>
          <a:p>
            <a:r>
              <a:rPr lang="en-US" sz="2800" dirty="0">
                <a:latin typeface="Cambria" panose="02040503050406030204" pitchFamily="18" charset="0"/>
              </a:rPr>
              <a:t>French teachers will look at these and give you the go-ahead</a:t>
            </a:r>
          </a:p>
          <a:p>
            <a:r>
              <a:rPr lang="en-US" sz="2800" dirty="0">
                <a:latin typeface="Cambria" panose="02040503050406030204" pitchFamily="18" charset="0"/>
              </a:rPr>
              <a:t>Sign up with </a:t>
            </a:r>
          </a:p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</a:rPr>
              <a:t>Terre des </a:t>
            </a:r>
            <a:r>
              <a:rPr lang="en-US" sz="2800" dirty="0" err="1">
                <a:latin typeface="Cambria" panose="02040503050406030204" pitchFamily="18" charset="0"/>
              </a:rPr>
              <a:t>langues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</a:p>
          <a:p>
            <a:r>
              <a:rPr lang="en-US" sz="2800" dirty="0">
                <a:latin typeface="Cambria" panose="02040503050406030204" pitchFamily="18" charset="0"/>
              </a:rPr>
              <a:t>Seniors get priority</a:t>
            </a:r>
          </a:p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</a:rPr>
              <a:t>   </a:t>
            </a:r>
            <a:endParaRPr lang="en-US" sz="2800" dirty="0"/>
          </a:p>
        </p:txBody>
      </p:sp>
      <p:pic>
        <p:nvPicPr>
          <p:cNvPr id="4" name="Picture 2" descr="C:\Users\rsdines\AppData\Local\Microsoft\Windows\Temporary Internet Files\Content.IE5\H0XEP888\MC9003494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0191"/>
            <a:ext cx="1463263" cy="14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4b56bbc3-75b9-470d-9e1c-78780ccd203a@namprd07">
            <a:extLst>
              <a:ext uri="{FF2B5EF4-FFF2-40B4-BE49-F238E27FC236}">
                <a16:creationId xmlns:a16="http://schemas.microsoft.com/office/drawing/2014/main" id="{B5B5E7A2-09FB-4ABF-A8B3-C0E599A08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26" y="3733800"/>
            <a:ext cx="3701774" cy="27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5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itchFamily="18" charset="0"/>
              </a:rPr>
              <a:t>HOSTING: French students at Cambridge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350"/>
            <a:ext cx="5638800" cy="50803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mbria" pitchFamily="18" charset="0"/>
              </a:rPr>
              <a:t>February 2023.</a:t>
            </a:r>
          </a:p>
          <a:p>
            <a:r>
              <a:rPr lang="en-US" sz="3200" dirty="0">
                <a:latin typeface="Cambria" pitchFamily="18" charset="0"/>
              </a:rPr>
              <a:t>30 students—need host families!</a:t>
            </a:r>
          </a:p>
          <a:p>
            <a:r>
              <a:rPr lang="en-US" sz="3200" dirty="0">
                <a:latin typeface="Cambria" pitchFamily="18" charset="0"/>
              </a:rPr>
              <a:t>Weekdays at CHS or on field trips; nights &amp; weekend with host families</a:t>
            </a:r>
          </a:p>
          <a:p>
            <a:r>
              <a:rPr lang="en-US" sz="3200" dirty="0">
                <a:latin typeface="Cambria" pitchFamily="18" charset="0"/>
              </a:rPr>
              <a:t>English teacher Tiphaine Cabot, and 2 other teachers will accompany the students.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C:\Users\rsdines\AppData\Local\Microsoft\Windows\Temporary Internet Files\Content.IE5\FR31X5CD\MC9000134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9401"/>
            <a:ext cx="2334530" cy="15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61" y="2362200"/>
            <a:ext cx="2712608" cy="3761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33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342900"/>
            <a:ext cx="7200900" cy="1485900"/>
          </a:xfrm>
        </p:spPr>
        <p:txBody>
          <a:bodyPr>
            <a:normAutofit/>
          </a:bodyPr>
          <a:lstStyle/>
          <a:p>
            <a:pPr algn="r"/>
            <a:r>
              <a:rPr lang="en-US" sz="5000" dirty="0">
                <a:latin typeface="Cambria" pitchFamily="18" charset="0"/>
              </a:rPr>
              <a:t>How to host . . . </a:t>
            </a:r>
            <a:r>
              <a:rPr lang="en-US" sz="50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428750"/>
            <a:ext cx="6324600" cy="51244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ambria" pitchFamily="18" charset="0"/>
              </a:rPr>
              <a:t>It’s easy!! (and so rewarding.)</a:t>
            </a:r>
          </a:p>
          <a:p>
            <a:r>
              <a:rPr lang="en-US" sz="3200" dirty="0">
                <a:latin typeface="Cambria" pitchFamily="18" charset="0"/>
              </a:rPr>
              <a:t>Live your normal family life, and the French student participates.</a:t>
            </a:r>
          </a:p>
          <a:p>
            <a:r>
              <a:rPr lang="en-US" sz="3200" dirty="0">
                <a:latin typeface="Cambria" pitchFamily="18" charset="0"/>
              </a:rPr>
              <a:t>They come to school with your child(</a:t>
            </a:r>
            <a:r>
              <a:rPr lang="en-US" sz="3200" dirty="0" err="1">
                <a:latin typeface="Cambria" pitchFamily="18" charset="0"/>
              </a:rPr>
              <a:t>ren</a:t>
            </a:r>
            <a:r>
              <a:rPr lang="en-US" sz="3200" dirty="0">
                <a:latin typeface="Cambria" pitchFamily="18" charset="0"/>
              </a:rPr>
              <a:t>) everyday.  </a:t>
            </a:r>
          </a:p>
          <a:p>
            <a:r>
              <a:rPr lang="en-US" sz="3200" dirty="0">
                <a:latin typeface="Cambria" pitchFamily="18" charset="0"/>
              </a:rPr>
              <a:t>Pick them up at Hartsfield International airport.</a:t>
            </a:r>
          </a:p>
          <a:p>
            <a:r>
              <a:rPr lang="en-US" sz="3200" dirty="0">
                <a:latin typeface="Cambria" pitchFamily="18" charset="0"/>
              </a:rPr>
              <a:t>Gain lifetime friends and learn something new</a:t>
            </a:r>
          </a:p>
          <a:p>
            <a:r>
              <a:rPr lang="en-US" sz="3200" dirty="0">
                <a:latin typeface="Cambria" pitchFamily="18" charset="0"/>
              </a:rPr>
              <a:t>Sign up with your French teacher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0" y="457200"/>
            <a:ext cx="221463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371" y="3864387"/>
            <a:ext cx="2838452" cy="2120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rsdines\AppData\Local\Microsoft\Windows\Temporary Internet Files\Content.IE5\FR31X5CD\MC9000134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83" y="92044"/>
            <a:ext cx="1160817" cy="7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0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0"/>
            <a:ext cx="4850176" cy="3638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r="8696" b="11594"/>
          <a:stretch/>
        </p:blipFill>
        <p:spPr>
          <a:xfrm>
            <a:off x="4648484" y="152400"/>
            <a:ext cx="4321165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92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itchFamily="18" charset="0"/>
              </a:rPr>
              <a:t>How it came about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133497" cy="46482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mbria" pitchFamily="18" charset="0"/>
              </a:rPr>
              <a:t>Dream:  a yearly, mutual exchange with a French high school . . 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Cambria" pitchFamily="18" charset="0"/>
              </a:rPr>
              <a:t>2012-13-Mme Dines contacts teacher friend in France, locates school,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mbria" pitchFamily="18" charset="0"/>
              </a:rPr>
              <a:t>     negotiates details,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mbria" pitchFamily="18" charset="0"/>
              </a:rPr>
              <a:t>     does government paperwork,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mbria" pitchFamily="18" charset="0"/>
              </a:rPr>
              <a:t>     plans first exchange</a:t>
            </a:r>
          </a:p>
          <a:p>
            <a:r>
              <a:rPr lang="en-US" sz="3000" dirty="0">
                <a:latin typeface="Cambria" pitchFamily="18" charset="0"/>
              </a:rPr>
              <a:t>2013-14-Inaugural exchange</a:t>
            </a:r>
          </a:p>
          <a:p>
            <a:r>
              <a:rPr lang="en-US" sz="3000" dirty="0">
                <a:latin typeface="Cambria" pitchFamily="18" charset="0"/>
              </a:rPr>
              <a:t>2022-23—back for 8</a:t>
            </a:r>
            <a:r>
              <a:rPr lang="en-US" sz="3000" baseline="30000" dirty="0">
                <a:latin typeface="Cambria" pitchFamily="18" charset="0"/>
              </a:rPr>
              <a:t>th</a:t>
            </a:r>
            <a:r>
              <a:rPr lang="en-US" sz="3000" dirty="0">
                <a:latin typeface="Cambria" pitchFamily="18" charset="0"/>
              </a:rPr>
              <a:t> year! </a:t>
            </a:r>
          </a:p>
          <a:p>
            <a:pPr marL="0" indent="0">
              <a:buNone/>
            </a:pPr>
            <a:r>
              <a:rPr lang="en-US" sz="3000" dirty="0">
                <a:latin typeface="Cambria" pitchFamily="18" charset="0"/>
              </a:rPr>
              <a:t>      </a:t>
            </a:r>
            <a:r>
              <a:rPr lang="en-US" sz="2400" dirty="0">
                <a:latin typeface="Cambria" pitchFamily="18" charset="0"/>
              </a:rPr>
              <a:t>(after 2-year COVID break)</a:t>
            </a:r>
          </a:p>
          <a:p>
            <a:pPr marL="2359152" lvl="5" indent="0">
              <a:buNone/>
            </a:pPr>
            <a:endParaRPr lang="en-US" sz="2400" dirty="0">
              <a:latin typeface="Cambria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8375" y="3730625"/>
            <a:ext cx="3429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91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652"/>
            <a:ext cx="7200900" cy="1485900"/>
          </a:xfrm>
        </p:spPr>
        <p:txBody>
          <a:bodyPr/>
          <a:lstStyle/>
          <a:p>
            <a:r>
              <a:rPr lang="en-US" b="1" dirty="0" err="1">
                <a:latin typeface="Cambria" pitchFamily="18" charset="0"/>
              </a:rPr>
              <a:t>Lycée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Vilgénis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76400"/>
            <a:ext cx="7505700" cy="487680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Cambria" pitchFamily="18" charset="0"/>
              </a:rPr>
              <a:t>Public high school</a:t>
            </a:r>
          </a:p>
          <a:p>
            <a:r>
              <a:rPr lang="en-US" sz="3600" dirty="0">
                <a:latin typeface="Cambria" pitchFamily="18" charset="0"/>
              </a:rPr>
              <a:t>22 kilometers south of Paris, near </a:t>
            </a:r>
            <a:r>
              <a:rPr lang="en-US" sz="3600" dirty="0" err="1">
                <a:latin typeface="Cambria" pitchFamily="18" charset="0"/>
              </a:rPr>
              <a:t>Orly</a:t>
            </a:r>
            <a:r>
              <a:rPr lang="en-US" sz="3600" dirty="0">
                <a:latin typeface="Cambria" pitchFamily="18" charset="0"/>
              </a:rPr>
              <a:t> airport</a:t>
            </a:r>
          </a:p>
          <a:p>
            <a:r>
              <a:rPr lang="en-US" sz="3600" dirty="0">
                <a:latin typeface="Cambria" pitchFamily="18" charset="0"/>
              </a:rPr>
              <a:t>On the RER line (Paris region commuter train); 30 minutes from Paris; 20 minutes from Versailles</a:t>
            </a:r>
          </a:p>
          <a:p>
            <a:r>
              <a:rPr lang="en-US" sz="3600" dirty="0">
                <a:latin typeface="Cambria" pitchFamily="18" charset="0"/>
              </a:rPr>
              <a:t>Official “sister school” attracting more and more students wanting to do the “Atlanta program”</a:t>
            </a:r>
          </a:p>
          <a:p>
            <a:pPr marL="0" indent="0">
              <a:buNone/>
            </a:pPr>
            <a:endParaRPr lang="en-US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0332B-5518-4D72-A290-31472C651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104"/>
            <a:ext cx="2907994" cy="21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3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mbria" pitchFamily="18" charset="0"/>
              </a:rPr>
              <a:t>Lycée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Vilgénis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3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www.vilgenis.fr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7" b="8734"/>
          <a:stretch/>
        </p:blipFill>
        <p:spPr>
          <a:xfrm>
            <a:off x="4440283" y="2362200"/>
            <a:ext cx="4541157" cy="417058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r="24832"/>
          <a:stretch/>
        </p:blipFill>
        <p:spPr>
          <a:xfrm>
            <a:off x="609600" y="1936352"/>
            <a:ext cx="3581400" cy="4789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D9C7A-7A69-4F30-B065-CC91D8B7A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402737"/>
            <a:ext cx="2362200" cy="11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1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Cambria" pitchFamily="18" charset="0"/>
              </a:rPr>
              <a:t>GOING</a:t>
            </a:r>
            <a:r>
              <a:rPr lang="en-US" b="1" dirty="0">
                <a:latin typeface="Cambria" pitchFamily="18" charset="0"/>
              </a:rPr>
              <a:t>: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sz="4900" dirty="0">
                <a:latin typeface="Cambria" pitchFamily="18" charset="0"/>
              </a:rPr>
              <a:t>Cambridge Students go to France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69729"/>
            <a:ext cx="8016463" cy="485967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latin typeface="Cambria" pitchFamily="18" charset="0"/>
              </a:rPr>
              <a:t>October 5-15, 2022</a:t>
            </a:r>
          </a:p>
          <a:p>
            <a:r>
              <a:rPr lang="en-US" sz="2600" dirty="0">
                <a:latin typeface="Cambria" pitchFamily="18" charset="0"/>
              </a:rPr>
              <a:t>Includes 5 missed school days (excused) + teacher work day, PD day, Columbus day</a:t>
            </a:r>
          </a:p>
          <a:p>
            <a:r>
              <a:rPr lang="en-US" sz="2600" u="sng" dirty="0">
                <a:latin typeface="Cambria" pitchFamily="18" charset="0"/>
              </a:rPr>
              <a:t>French 3 &amp; above</a:t>
            </a:r>
            <a:r>
              <a:rPr lang="en-US" sz="2600" dirty="0">
                <a:latin typeface="Cambria" pitchFamily="18" charset="0"/>
              </a:rPr>
              <a:t>; willing to try to speak French and learn about other cultures</a:t>
            </a:r>
          </a:p>
          <a:p>
            <a:r>
              <a:rPr lang="en-US" sz="2600" dirty="0">
                <a:latin typeface="Cambria" pitchFamily="18" charset="0"/>
              </a:rPr>
              <a:t>Students will need a </a:t>
            </a:r>
            <a:r>
              <a:rPr lang="en-US" sz="2600" b="1" dirty="0">
                <a:latin typeface="Cambria" pitchFamily="18" charset="0"/>
              </a:rPr>
              <a:t>passport</a:t>
            </a:r>
            <a:r>
              <a:rPr lang="en-US" sz="2600" dirty="0">
                <a:latin typeface="Cambria" pitchFamily="18" charset="0"/>
              </a:rPr>
              <a:t> expiring after 4/20/23. Make plans early for appointment (allow 3 months).  Non-US citizens may need a visa or other paperwork. (contact the French consulate in Atlanta).  Minors under 16 need both parents present.  </a:t>
            </a:r>
          </a:p>
          <a:p>
            <a:r>
              <a:rPr lang="en-US" sz="2600" dirty="0">
                <a:latin typeface="Cambria" pitchFamily="18" charset="0"/>
              </a:rPr>
              <a:t>Students must be fully vaccinated for COVID (French requirement) and have their vaccine card</a:t>
            </a:r>
          </a:p>
          <a:p>
            <a:endParaRPr lang="en-US" dirty="0">
              <a:latin typeface="Cambria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rsdines\AppData\Local\Microsoft\Windows\Temporary Internet Files\Content.IE5\H0XEP888\MC9003494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38" y="571511"/>
            <a:ext cx="1768063" cy="16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7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1330"/>
            <a:ext cx="7200900" cy="14859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itchFamily="18" charset="0"/>
              </a:rPr>
              <a:t>GOING</a:t>
            </a:r>
            <a:r>
              <a:rPr lang="en-US" dirty="0">
                <a:latin typeface="Cambria" pitchFamily="18" charset="0"/>
              </a:rPr>
              <a:t>: Cambridge 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Students go to France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92081"/>
            <a:ext cx="5715000" cy="4669276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mbria" pitchFamily="18" charset="0"/>
              </a:rPr>
              <a:t>Cambridge French teachers  accompany students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Cambria" pitchFamily="18" charset="0"/>
              </a:rPr>
              <a:t>Cambridge students stay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mbria" pitchFamily="18" charset="0"/>
              </a:rPr>
              <a:t>	with French host families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Cambria" pitchFamily="18" charset="0"/>
              </a:rPr>
              <a:t>Cambridge students attend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mbria" pitchFamily="18" charset="0"/>
              </a:rPr>
              <a:t>	school with host students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mbria" pitchFamily="18" charset="0"/>
              </a:rPr>
              <a:t>	or do Paris-area trips.</a:t>
            </a:r>
          </a:p>
          <a:p>
            <a:r>
              <a:rPr lang="en-US" sz="3000" dirty="0">
                <a:latin typeface="Cambria" pitchFamily="18" charset="0"/>
              </a:rPr>
              <a:t>Nights &amp; weekend—with                            French families</a:t>
            </a:r>
          </a:p>
          <a:p>
            <a:endParaRPr lang="en-US" dirty="0">
              <a:latin typeface="Cambria" pitchFamily="18" charset="0"/>
            </a:endParaRPr>
          </a:p>
        </p:txBody>
      </p:sp>
      <p:pic>
        <p:nvPicPr>
          <p:cNvPr id="4" name="Picture 2" descr="C:\Users\rsdines\AppData\Local\Microsoft\Windows\Temporary Internet Files\Content.IE5\H0XEP888\MC9003494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68" y="106479"/>
            <a:ext cx="1768063" cy="16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515" y="2624729"/>
            <a:ext cx="3929038" cy="2946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36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itchFamily="18" charset="0"/>
              </a:rPr>
              <a:t>You’re investing in. . . </a:t>
            </a:r>
          </a:p>
        </p:txBody>
      </p:sp>
      <p:pic>
        <p:nvPicPr>
          <p:cNvPr id="5" name="Picture 2" descr="C:\Users\rsdines\AppData\Local\Microsoft\Windows\Temporary Internet Files\Content.IE5\H0XEP888\MC9003494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37" y="30374"/>
            <a:ext cx="1768063" cy="16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11128"/>
            <a:ext cx="8077200" cy="502919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mbria" pitchFamily="18" charset="0"/>
              </a:rPr>
              <a:t>Your child’s world language education. (French exchange immersion hours &gt;  an entire school year of French immersion)</a:t>
            </a:r>
          </a:p>
          <a:p>
            <a:r>
              <a:rPr lang="en-US" sz="2800" dirty="0">
                <a:latin typeface="Cambria" pitchFamily="18" charset="0"/>
              </a:rPr>
              <a:t>Relationships in France that could last a lifetime</a:t>
            </a:r>
          </a:p>
          <a:p>
            <a:r>
              <a:rPr lang="en-US" sz="2800" dirty="0">
                <a:latin typeface="Cambria" pitchFamily="18" charset="0"/>
              </a:rPr>
              <a:t>Bonding with CHS classmates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itchFamily="18" charset="0"/>
              </a:rPr>
              <a:t>Great for transcripts, résumés,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mbria" pitchFamily="18" charset="0"/>
              </a:rPr>
              <a:t>and college apps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itchFamily="18" charset="0"/>
              </a:rPr>
              <a:t>Gaining increased independence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mbria" pitchFamily="18" charset="0"/>
              </a:rPr>
              <a:t>and global perspective in a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mbria" pitchFamily="18" charset="0"/>
              </a:rPr>
              <a:t>controlled environment</a:t>
            </a:r>
          </a:p>
          <a:p>
            <a:pPr marL="0" indent="0">
              <a:buNone/>
            </a:pPr>
            <a:endParaRPr lang="en-US" sz="2600" dirty="0">
              <a:latin typeface="Cambria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5" b="11008"/>
          <a:stretch/>
        </p:blipFill>
        <p:spPr>
          <a:xfrm rot="5400000">
            <a:off x="5991152" y="3698328"/>
            <a:ext cx="3324798" cy="2980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71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28600"/>
            <a:ext cx="8382000" cy="14859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French immersion homestay vs. tour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291396"/>
              </p:ext>
            </p:extLst>
          </p:nvPr>
        </p:nvGraphicFramePr>
        <p:xfrm>
          <a:off x="609600" y="962025"/>
          <a:ext cx="8301037" cy="5760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8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Immersion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homestay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Tour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Stay with a French family &amp; participate in their lives (public transportation)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Stay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in a hotel; minimal interaction with French people (tour bus isolation)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Learn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to use French in an authentic way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Speak minimal French (possibly only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English)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Become a savvy international traveler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Fewer chances to function in the culture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395740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See a few historical sites thoroughly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Spend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a few minutes at many sites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aseline="0">
                          <a:latin typeface="Cambria" panose="02040503050406030204" pitchFamily="18" charset="0"/>
                        </a:rPr>
                        <a:t>Class</a:t>
                      </a:r>
                      <a:r>
                        <a:rPr lang="en-US" sz="240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for cultural preparation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and debrief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Limited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support before &amp; after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Get to know the family and visit many times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Few lasting connections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92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143000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Details, details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76400"/>
            <a:ext cx="7429500" cy="51816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itchFamily="18" charset="0"/>
              </a:rPr>
              <a:t>Cost: €1999 </a:t>
            </a:r>
            <a:r>
              <a:rPr lang="en-US" sz="2400" dirty="0">
                <a:latin typeface="Cambria" pitchFamily="18" charset="0"/>
              </a:rPr>
              <a:t>(≅ $2250)</a:t>
            </a:r>
          </a:p>
          <a:p>
            <a:r>
              <a:rPr lang="en-US" sz="2400" dirty="0">
                <a:latin typeface="Cambria" pitchFamily="18" charset="0"/>
              </a:rPr>
              <a:t>Cost with Terre des </a:t>
            </a:r>
            <a:r>
              <a:rPr lang="en-US" sz="2400" dirty="0" err="1">
                <a:latin typeface="Cambria" pitchFamily="18" charset="0"/>
              </a:rPr>
              <a:t>langues</a:t>
            </a:r>
            <a:r>
              <a:rPr lang="en-US" sz="2400" dirty="0">
                <a:latin typeface="Cambria" pitchFamily="18" charset="0"/>
              </a:rPr>
              <a:t> includes:</a:t>
            </a:r>
          </a:p>
          <a:p>
            <a:pPr lvl="1"/>
            <a:r>
              <a:rPr lang="en-US" dirty="0">
                <a:latin typeface="Cambria" pitchFamily="18" charset="0"/>
              </a:rPr>
              <a:t>plane ticket</a:t>
            </a:r>
          </a:p>
          <a:p>
            <a:pPr lvl="1"/>
            <a:r>
              <a:rPr lang="en-US" dirty="0">
                <a:latin typeface="Cambria" pitchFamily="18" charset="0"/>
              </a:rPr>
              <a:t>French public transportation pass (RER, metro, bus) </a:t>
            </a:r>
          </a:p>
          <a:p>
            <a:pPr lvl="1"/>
            <a:r>
              <a:rPr lang="en-US" dirty="0">
                <a:latin typeface="Cambria" pitchFamily="18" charset="0"/>
              </a:rPr>
              <a:t>medical insurance (excludes pre-existing conditions)</a:t>
            </a:r>
          </a:p>
          <a:p>
            <a:pPr lvl="1"/>
            <a:r>
              <a:rPr lang="en-US" dirty="0">
                <a:latin typeface="Cambria" pitchFamily="18" charset="0"/>
              </a:rPr>
              <a:t>private transportation to and from airport </a:t>
            </a:r>
          </a:p>
          <a:p>
            <a:pPr lvl="1"/>
            <a:r>
              <a:rPr lang="en-US" dirty="0">
                <a:latin typeface="Cambria" pitchFamily="18" charset="0"/>
              </a:rPr>
              <a:t>Seine river boat cruise, entry &amp; tours of attractions (Louvre, Towers of Notre Dame, Versailles, etc.)</a:t>
            </a:r>
          </a:p>
          <a:p>
            <a:pPr lvl="1"/>
            <a:r>
              <a:rPr lang="en-US" dirty="0">
                <a:latin typeface="Cambria" pitchFamily="18" charset="0"/>
              </a:rPr>
              <a:t>personnel to assist us in France</a:t>
            </a:r>
          </a:p>
          <a:p>
            <a:r>
              <a:rPr lang="en-US" sz="2400" dirty="0">
                <a:latin typeface="Cambria" pitchFamily="18" charset="0"/>
              </a:rPr>
              <a:t>Payments:  Spread out over </a:t>
            </a:r>
            <a:r>
              <a:rPr lang="en-US" sz="2400" b="1" dirty="0">
                <a:latin typeface="Cambria" pitchFamily="18" charset="0"/>
              </a:rPr>
              <a:t>2 </a:t>
            </a:r>
            <a:r>
              <a:rPr lang="en-US" sz="2400" dirty="0">
                <a:latin typeface="Cambria" pitchFamily="18" charset="0"/>
              </a:rPr>
              <a:t>payments (in euros, so small fee is charged)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Picture 2" descr="C:\Users\rsdines\AppData\Local\Microsoft\Windows\Temporary Internet Files\Content.IE5\H0XEP888\MC9003494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0191"/>
            <a:ext cx="1463263" cy="14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8842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9311</TotalTime>
  <Words>751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Andalus</vt:lpstr>
      <vt:lpstr>Calibri</vt:lpstr>
      <vt:lpstr>Cambria</vt:lpstr>
      <vt:lpstr>Franklin Gothic Book</vt:lpstr>
      <vt:lpstr>Crop</vt:lpstr>
      <vt:lpstr> Eighth Annual French Exchange Program 2022-2023 </vt:lpstr>
      <vt:lpstr>How it came about . . . </vt:lpstr>
      <vt:lpstr>Lycée Vilgénis</vt:lpstr>
      <vt:lpstr>Lycée Vilgénis</vt:lpstr>
      <vt:lpstr>GOING: Cambridge Students go to France  </vt:lpstr>
      <vt:lpstr>GOING: Cambridge  Students go to France </vt:lpstr>
      <vt:lpstr>You’re investing in. . . </vt:lpstr>
      <vt:lpstr>French immersion homestay vs. tour</vt:lpstr>
      <vt:lpstr>Details, details</vt:lpstr>
      <vt:lpstr>About Terre des langues</vt:lpstr>
      <vt:lpstr>How do I sign up to go??</vt:lpstr>
      <vt:lpstr>HOSTING: French students at Cambridge</vt:lpstr>
      <vt:lpstr>How to host . . .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Exchange Program</dc:title>
  <dc:creator>Rachel Dines</dc:creator>
  <cp:lastModifiedBy>Dines, Rachel S</cp:lastModifiedBy>
  <cp:revision>216</cp:revision>
  <cp:lastPrinted>2016-08-25T20:26:51Z</cp:lastPrinted>
  <dcterms:created xsi:type="dcterms:W3CDTF">2013-09-07T21:37:23Z</dcterms:created>
  <dcterms:modified xsi:type="dcterms:W3CDTF">2022-04-15T13:57:07Z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2021-02-03T20:49:19Z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4abf67f7-9e67-464b-90ba-08a7e39797b8</vt:lpwstr>
  </property>
  <property fmtid="{D5CDD505-2E9C-101B-9397-08002B2CF9AE}" pid="8" name="MSIP_Label_0ee3c538-ec52-435f-ae58-017644bd9513_ContentBits">
    <vt:lpwstr>0</vt:lpwstr>
  </property>
</Properties>
</file>