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3253B-99EE-4E98-8BBC-D5CC95233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40" y="538480"/>
            <a:ext cx="11226800" cy="25674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Welcome to 21</a:t>
            </a:r>
            <a:r>
              <a:rPr lang="en-US" b="1" baseline="30000" dirty="0">
                <a:latin typeface="Cambria" panose="02040503050406030204" pitchFamily="18" charset="0"/>
              </a:rPr>
              <a:t>st-</a:t>
            </a:r>
            <a:r>
              <a:rPr lang="en-US" b="1" dirty="0">
                <a:latin typeface="Cambria" panose="02040503050406030204" pitchFamily="18" charset="0"/>
              </a:rPr>
              <a:t>Century</a:t>
            </a:r>
            <a:br>
              <a:rPr lang="en-US" b="1" dirty="0">
                <a:latin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</a:rPr>
              <a:t>World Languages!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6719D7-6519-456D-8468-EEC460D10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/>
              <a:t>A Key to Career Success</a:t>
            </a:r>
          </a:p>
        </p:txBody>
      </p:sp>
    </p:spTree>
    <p:extLst>
      <p:ext uri="{BB962C8B-B14F-4D97-AF65-F5344CB8AC3E}">
        <p14:creationId xmlns:p14="http://schemas.microsoft.com/office/powerpoint/2010/main" val="278771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4739D-1E8B-42AC-AC8D-279919C3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4640"/>
            <a:ext cx="10058400" cy="863600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latin typeface="Cambria" panose="02040503050406030204" pitchFamily="18" charset="0"/>
              </a:rPr>
              <a:t>21</a:t>
            </a:r>
            <a:r>
              <a:rPr lang="en-US" sz="5000" b="1" baseline="30000" dirty="0">
                <a:latin typeface="Cambria" panose="02040503050406030204" pitchFamily="18" charset="0"/>
              </a:rPr>
              <a:t>st –</a:t>
            </a:r>
            <a:r>
              <a:rPr lang="en-US" sz="5000" b="1" dirty="0">
                <a:latin typeface="Cambria" panose="02040503050406030204" pitchFamily="18" charset="0"/>
              </a:rPr>
              <a:t>Century World Languages</a:t>
            </a:r>
            <a:endParaRPr lang="en-US" sz="5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2197299-6464-46AC-BACB-C44A429AE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5561" y="1087120"/>
            <a:ext cx="12055510" cy="36054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D0FB762-16AA-4732-8C02-0F1D5494C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561" y="4413994"/>
            <a:ext cx="12212602" cy="115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3A6F8A-D9B9-4B99-9C66-63A9067D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0357"/>
          </a:xfrm>
        </p:spPr>
        <p:txBody>
          <a:bodyPr/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21</a:t>
            </a:r>
            <a:r>
              <a:rPr lang="en-US" b="1" baseline="30000" dirty="0">
                <a:latin typeface="Cambria" panose="02040503050406030204" pitchFamily="18" charset="0"/>
              </a:rPr>
              <a:t>st –</a:t>
            </a:r>
            <a:r>
              <a:rPr lang="en-US" b="1" dirty="0">
                <a:latin typeface="Cambria" panose="02040503050406030204" pitchFamily="18" charset="0"/>
              </a:rPr>
              <a:t>Century World Languages</a:t>
            </a:r>
            <a:endParaRPr lang="en-US" dirty="0"/>
          </a:p>
        </p:txBody>
      </p:sp>
      <p:pic>
        <p:nvPicPr>
          <p:cNvPr id="1026" name="Picture 2" descr="https://dana.org/uploadedImages/Images/Content_Images/Cerebrum-bilingual-Fig1-L.jpg">
            <a:extLst>
              <a:ext uri="{FF2B5EF4-FFF2-40B4-BE49-F238E27FC236}">
                <a16:creationId xmlns:a16="http://schemas.microsoft.com/office/drawing/2014/main" xmlns="" id="{E21E5D5D-25D9-4418-ACA5-C0A7C114FB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45" y="1076960"/>
            <a:ext cx="8164070" cy="479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2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4661C-34CA-4E45-A347-4EDC8016E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5280"/>
            <a:ext cx="10058400" cy="985520"/>
          </a:xfrm>
        </p:spPr>
        <p:txBody>
          <a:bodyPr/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21</a:t>
            </a:r>
            <a:r>
              <a:rPr lang="en-US" b="1" baseline="30000" dirty="0">
                <a:latin typeface="Cambria" panose="02040503050406030204" pitchFamily="18" charset="0"/>
              </a:rPr>
              <a:t>st –</a:t>
            </a:r>
            <a:r>
              <a:rPr lang="en-US" b="1" dirty="0">
                <a:latin typeface="Cambria" panose="02040503050406030204" pitchFamily="18" charset="0"/>
              </a:rPr>
              <a:t>Century World Languages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9963D0-817D-4D71-B71B-335A0277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96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Cambria" panose="02040503050406030204" pitchFamily="18" charset="0"/>
              </a:rPr>
              <a:t>For the communication skills needed for career success, students should be </a:t>
            </a:r>
            <a:r>
              <a:rPr lang="en-US" sz="3600" u="sng" dirty="0">
                <a:latin typeface="Cambria" panose="02040503050406030204" pitchFamily="18" charset="0"/>
              </a:rPr>
              <a:t>proficient </a:t>
            </a:r>
            <a:r>
              <a:rPr lang="en-US" sz="3600" dirty="0">
                <a:latin typeface="Cambria" panose="02040503050406030204" pitchFamily="18" charset="0"/>
              </a:rPr>
              <a:t>in a language, not just know </a:t>
            </a:r>
            <a:r>
              <a:rPr lang="en-US" sz="3600" u="sng" dirty="0">
                <a:latin typeface="Cambria" panose="02040503050406030204" pitchFamily="18" charset="0"/>
              </a:rPr>
              <a:t>about</a:t>
            </a:r>
            <a:r>
              <a:rPr lang="en-US" sz="3600" dirty="0">
                <a:latin typeface="Cambria" panose="02040503050406030204" pitchFamily="18" charset="0"/>
              </a:rPr>
              <a:t> it.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Cambria" panose="02040503050406030204" pitchFamily="18" charset="0"/>
              </a:rPr>
              <a:t>Able to understand, speak, read, and write in a variety of spontaneous situations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Cambria" panose="02040503050406030204" pitchFamily="18" charset="0"/>
              </a:rPr>
              <a:t>Higher order thinking &amp; problem solving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Cambria" panose="02040503050406030204" pitchFamily="18" charset="0"/>
              </a:rPr>
              <a:t>FCS &amp; CHS moving towards proficiency curriculum</a:t>
            </a:r>
          </a:p>
        </p:txBody>
      </p:sp>
    </p:spTree>
    <p:extLst>
      <p:ext uri="{BB962C8B-B14F-4D97-AF65-F5344CB8AC3E}">
        <p14:creationId xmlns:p14="http://schemas.microsoft.com/office/powerpoint/2010/main" val="232627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5317CA-2D5A-40EC-97FC-156B706E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5120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latin typeface="Cambria" panose="02040503050406030204" pitchFamily="18" charset="0"/>
              </a:rPr>
              <a:t>21</a:t>
            </a:r>
            <a:r>
              <a:rPr lang="en-US" sz="5000" b="1" baseline="30000" dirty="0">
                <a:latin typeface="Cambria" panose="02040503050406030204" pitchFamily="18" charset="0"/>
              </a:rPr>
              <a:t>st –</a:t>
            </a:r>
            <a:r>
              <a:rPr lang="en-US" sz="5000" b="1" dirty="0">
                <a:latin typeface="Cambria" panose="02040503050406030204" pitchFamily="18" charset="0"/>
              </a:rPr>
              <a:t>Century World Languages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0E0C5E-9A14-4CDC-BFEA-B21DD004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2186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>
                <a:latin typeface="Cambria" panose="02040503050406030204" pitchFamily="18" charset="0"/>
              </a:rPr>
              <a:t>How do humans learn a language?  Through: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Cambria" panose="02040503050406030204" pitchFamily="18" charset="0"/>
              </a:rPr>
              <a:t> Meaningful interaction with other people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Cambria" panose="02040503050406030204" pitchFamily="18" charset="0"/>
              </a:rPr>
              <a:t>Personal connections relevant to the student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Cambria" panose="02040503050406030204" pitchFamily="18" charset="0"/>
              </a:rPr>
              <a:t>A variety of learning experiences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>
                <a:latin typeface="Cambria" panose="02040503050406030204" pitchFamily="18" charset="0"/>
              </a:rPr>
              <a:t>Constant exposure to the language (hearing, reading, interacting with others)</a:t>
            </a:r>
          </a:p>
        </p:txBody>
      </p:sp>
    </p:spTree>
    <p:extLst>
      <p:ext uri="{BB962C8B-B14F-4D97-AF65-F5344CB8AC3E}">
        <p14:creationId xmlns:p14="http://schemas.microsoft.com/office/powerpoint/2010/main" val="378119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4FC1D-B539-40B8-BF4C-B54472E7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04800"/>
            <a:ext cx="10058400" cy="965200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latin typeface="Cambria" panose="02040503050406030204" pitchFamily="18" charset="0"/>
              </a:rPr>
              <a:t>21</a:t>
            </a:r>
            <a:r>
              <a:rPr lang="en-US" sz="5000" b="1" baseline="30000" dirty="0">
                <a:latin typeface="Cambria" panose="02040503050406030204" pitchFamily="18" charset="0"/>
              </a:rPr>
              <a:t>st –</a:t>
            </a:r>
            <a:r>
              <a:rPr lang="en-US" sz="5000" b="1" dirty="0">
                <a:latin typeface="Cambria" panose="02040503050406030204" pitchFamily="18" charset="0"/>
              </a:rPr>
              <a:t>Century World Languages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FD5C2C-E32A-41A0-B277-18C5AF475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9946"/>
          </a:xfrm>
        </p:spPr>
        <p:txBody>
          <a:bodyPr>
            <a:normAutofit fontScale="92500"/>
          </a:bodyPr>
          <a:lstStyle/>
          <a:p>
            <a:r>
              <a:rPr lang="en-US" sz="4000" b="1" u="sng" dirty="0">
                <a:latin typeface="Cambria" panose="02040503050406030204" pitchFamily="18" charset="0"/>
              </a:rPr>
              <a:t>Personalized Learning in World Languages: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latin typeface="Cambria" panose="02040503050406030204" pitchFamily="18" charset="0"/>
              </a:rPr>
              <a:t>Teacher knows &amp; interacts with student in ways the student responds 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latin typeface="Cambria" panose="02040503050406030204" pitchFamily="18" charset="0"/>
              </a:rPr>
              <a:t>Teacher makes personal connections with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>
                <a:latin typeface="Cambria" panose="02040503050406030204" pitchFamily="18" charset="0"/>
              </a:rPr>
              <a:t>Teacher addresses gaps in learning by using target language in specific ways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424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</TotalTime>
  <Words>161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Cambria</vt:lpstr>
      <vt:lpstr>Wingdings</vt:lpstr>
      <vt:lpstr>Retrospect</vt:lpstr>
      <vt:lpstr>Welcome to 21st-Century World Languages!</vt:lpstr>
      <vt:lpstr>21st –Century World Languages</vt:lpstr>
      <vt:lpstr>21st –Century World Languages</vt:lpstr>
      <vt:lpstr>21st –Century World Languages</vt:lpstr>
      <vt:lpstr>21st –Century World Languages</vt:lpstr>
      <vt:lpstr>21st –Century World Languages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21st-Century World Languages!</dc:title>
  <dc:creator>Dines, Rachel S</dc:creator>
  <cp:lastModifiedBy>LeClair-Ash, Ann D</cp:lastModifiedBy>
  <cp:revision>14</cp:revision>
  <dcterms:created xsi:type="dcterms:W3CDTF">2019-08-28T00:47:57Z</dcterms:created>
  <dcterms:modified xsi:type="dcterms:W3CDTF">2019-08-29T20:15:45Z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dines@fultonschools.org</vt:lpwstr>
  </property>
  <property fmtid="{D5CDD505-2E9C-101B-9397-08002B2CF9AE}" pid="5" name="MSIP_Label_0ee3c538-ec52-435f-ae58-017644bd9513_SetDate">
    <vt:lpwstr>2019-08-28T02:18:21.4348096Z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